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1423" r:id="rId2"/>
    <p:sldId id="1422" r:id="rId3"/>
    <p:sldId id="1424" r:id="rId4"/>
    <p:sldId id="1433" r:id="rId5"/>
    <p:sldId id="1425" r:id="rId6"/>
    <p:sldId id="1429" r:id="rId7"/>
    <p:sldId id="1430" r:id="rId8"/>
    <p:sldId id="1431" r:id="rId9"/>
    <p:sldId id="1432" r:id="rId10"/>
    <p:sldId id="1428" r:id="rId11"/>
    <p:sldId id="1426" r:id="rId12"/>
    <p:sldId id="143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172C51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61" y="2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1C595-0E9B-469B-A27E-8EC549DC728C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0BF39-07CC-4943-90CA-5B9C83134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30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16E2B-43E0-26A6-6001-A0528AD8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5957DC-D6CE-6DB4-2E4F-C00640E53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2D625-5396-D23C-93C7-59F7593169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CE2D44-D4FE-49A4-A4F7-10BFB75527CA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A0DF6-E2C9-FBFB-6B33-69143089D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3C058-859B-6FFE-80B4-9C20E229F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4430E-A6E6-67B1-8013-CAF01D97F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E8457-7110-0869-1194-8BBC3078D7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47937-0589-FD65-1B78-18ABB0C93F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029AA2-1C1F-4F59-BA70-12C7D4E48297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31B23-6FA8-7B43-A795-74443F02A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85071-2F6D-1156-6FFD-C7B38DA3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08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6F8F54-D391-996A-2EED-995FEB36E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724FA4-FD4D-747C-AD82-12AF725B8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BB532-7A80-6D97-D4B5-DA34FF7F7E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33DD38-FA3B-41A0-A975-D5C536D8BD35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CBCD9-6707-DCCA-4434-895DAC11E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55AFA-C9B0-FA32-952C-DF2991270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9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A0692-41B8-1AF9-178A-DAF84052B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DE659-90AB-B8C2-3D72-5D7F1ACA6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0EABF-CECF-552C-B5F5-5D5C4ED2FF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63059D-702A-427A-AEED-11155F7CC8C2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49E66-E078-94C7-1A87-9F015177D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30E9A-F420-407D-8B13-F4218F933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0DEDB-4BE5-E76D-622B-23B14B7B1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47FB3-1D7B-79EB-44FC-ED4E55C7E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85CC7-6E0D-DB56-DE49-CF48154731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6A07D5-2370-450E-BC46-CDCC6624D255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0A174-0DC7-7BE7-64AE-982CE2B2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CDCBE-6839-A210-D3F9-FB5ADC673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FE8D-A89C-80B5-B760-FC2AAA29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9A35F-5868-EB5A-C910-DFDBFC8D1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BCEFA-3F4C-8A3C-389E-9DB20854B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C60373-6C7D-3AC1-7559-44193C10E5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9B119-321C-48A3-B3BD-0607A3AD4139}" type="datetime1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7C6D2-91CA-05C2-51D2-F0FFD4A9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FF8EB-C048-DD84-5DFD-3F4FC1EB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15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DA8E7-3216-D207-1005-69DCEAA6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28EE12-2E0F-353B-368B-8E00603C8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F00C0-61D4-48D4-0714-473A3CD186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1F7F9D-2F2A-0D29-AC9F-F1DE28AEFD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1B66AA-CAF1-AFAE-A90B-0AD735E6B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60BF21-1158-535B-7416-F1268747AE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AC8F1-0055-4C16-9DAE-4DE74759AC26}" type="datetime1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404111-F50F-6899-7F3A-C299D1BAF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8BD857-CB4F-8553-D680-F819F9FE5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0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7C79A-AFF9-AC58-48C6-D3B255C66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89901-0DA0-9C31-74FD-AFCC718DA3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84A272-0D2D-49A5-8077-724A3B7B64D4}" type="datetime1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5D067E-3E3E-1F2B-6745-62DB78627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2A8F5C-3770-3C4C-00EF-825CA20F6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775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2B8FBC-5D36-CE45-8FF0-0F7856A525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E9441F-F307-439C-AC4E-8E34ECD7A8BC}" type="datetime1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B2D97E-0654-C4EA-B935-AC24CD1D9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3A957-8EDA-7F1F-5FAC-0A76BBE3A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6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A045-902F-5C44-6C3C-514A084F1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4DF8A-0B6C-50C0-E778-75D9120BF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EB76BC-1C65-9977-8110-D88FAF73B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93FF4-78C8-2D9C-D219-BA7E8657E2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A0C7F5-6021-4C09-93F8-A7ED97153902}" type="datetime1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4DB8D-7BE4-76BD-8438-CA6D2FE7D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26BE2-B1E4-D489-092A-C48165662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C91AF-0D59-1F77-33ED-6B4D0F46A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72BB8B-A3EC-47D1-ABD2-05EFB3E84F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BE96F-D965-C0B2-2721-B692A18980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A7CCE-65FE-C674-8281-92B7CC9E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33F1E1-FD69-4A62-B1AF-6E10B1689C75}" type="datetime1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C05AB-012D-FBBF-23EE-C4B9849DA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AE019-D78E-0F3B-4A5C-4701C7C0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0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30">
            <a:extLst>
              <a:ext uri="{FF2B5EF4-FFF2-40B4-BE49-F238E27FC236}">
                <a16:creationId xmlns:a16="http://schemas.microsoft.com/office/drawing/2014/main" id="{DD5FE3CB-5484-194F-6915-D9B4EDBBC58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28" y="6409872"/>
            <a:ext cx="1507881" cy="239890"/>
          </a:xfrm>
          <a:prstGeom prst="rect">
            <a:avLst/>
          </a:prstGeom>
        </p:spPr>
      </p:pic>
      <p:sp>
        <p:nvSpPr>
          <p:cNvPr id="8" name="직사각형 5">
            <a:extLst>
              <a:ext uri="{FF2B5EF4-FFF2-40B4-BE49-F238E27FC236}">
                <a16:creationId xmlns:a16="http://schemas.microsoft.com/office/drawing/2014/main" id="{DC167CC3-3B3A-D4DF-CF88-B9139B1E52E1}"/>
              </a:ext>
            </a:extLst>
          </p:cNvPr>
          <p:cNvSpPr/>
          <p:nvPr userDrawn="1"/>
        </p:nvSpPr>
        <p:spPr>
          <a:xfrm>
            <a:off x="0" y="-30161"/>
            <a:ext cx="12192000" cy="925512"/>
          </a:xfrm>
          <a:prstGeom prst="rect">
            <a:avLst/>
          </a:prstGeom>
          <a:gradFill flip="none" rotWithShape="1">
            <a:gsLst>
              <a:gs pos="32000">
                <a:srgbClr val="00B0F0"/>
              </a:gs>
              <a:gs pos="97000">
                <a:srgbClr val="0060A8"/>
              </a:gs>
            </a:gsLst>
            <a:lin ang="10800000" scaled="1"/>
            <a:tileRect/>
          </a:gradFill>
          <a:ln>
            <a:noFill/>
          </a:ln>
          <a:effectLst>
            <a:outerShdw blurRad="215900" dist="304800" dir="8100000" algn="tr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latinLnBrk="0">
              <a:lnSpc>
                <a:spcPct val="150000"/>
              </a:lnSpc>
              <a:defRPr/>
            </a:pPr>
            <a:endParaRPr lang="en-US" altLang="ko-KR" sz="3600" b="1" kern="0" dirty="0">
              <a:solidFill>
                <a:prstClr val="white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92F5035-C954-0FD9-20F9-411999626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599" y="6356350"/>
            <a:ext cx="6217629" cy="4145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30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simplistechnologies.com/training/simplis-essential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simplistechnologies.com/training/simplis-essential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3C87C-22C9-045F-E4F5-DDF2E1806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3775"/>
            <a:ext cx="9144000" cy="2387600"/>
          </a:xfrm>
        </p:spPr>
        <p:txBody>
          <a:bodyPr anchor="ctr"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SIMPLIS Simulation </a:t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Analysis &amp; Control Functions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56CA5-22F1-3DD3-875B-DC3A0AE0A8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3740" y="2876638"/>
            <a:ext cx="5384520" cy="2562959"/>
          </a:xfrm>
        </p:spPr>
        <p:txBody>
          <a:bodyPr anchor="t"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POP Analysis (v9.20)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Pre-POP Transient (v9.30)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N-cycles before launching POP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Core POP Process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Transient Analysis (v9.20)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800" i="1" dirty="0">
                <a:solidFill>
                  <a:srgbClr val="172C51"/>
                </a:solidFill>
              </a:rPr>
              <a:t>Matt Fortin and Tom Wilson</a:t>
            </a:r>
            <a:endParaRPr lang="en-US" i="1" dirty="0">
              <a:solidFill>
                <a:srgbClr val="172C51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D259DCF-257F-3C5C-1AA5-E09D2C7F8094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</p:spTree>
    <p:extLst>
      <p:ext uri="{BB962C8B-B14F-4D97-AF65-F5344CB8AC3E}">
        <p14:creationId xmlns:p14="http://schemas.microsoft.com/office/powerpoint/2010/main" val="729231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29EF2-0637-F298-11BE-BF17470F9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114"/>
            <a:ext cx="10515600" cy="574816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Observations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2B731-7FE9-921F-B458-34D26E6FD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5578"/>
            <a:ext cx="10515600" cy="4971385"/>
          </a:xfrm>
        </p:spPr>
        <p:txBody>
          <a:bodyPr/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These tools can help you better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understand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Your circuit, and</a:t>
            </a:r>
          </a:p>
          <a:p>
            <a:pPr lvl="1"/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How POP is interacting with your circuit</a:t>
            </a:r>
          </a:p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You can use these tools to find a good POP initialization strategy</a:t>
            </a:r>
          </a:p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NOTE: Craft your detection circuits carefully </a:t>
            </a:r>
          </a:p>
          <a:p>
            <a:pPr lvl="1"/>
            <a:r>
              <a:rPr lang="en-US" sz="2800" b="1" i="1" dirty="0">
                <a:solidFill>
                  <a:schemeClr val="accent5">
                    <a:lumMod val="75000"/>
                  </a:schemeClr>
                </a:solidFill>
              </a:rPr>
              <a:t>Minimize the number of new topologies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 that they introduce</a:t>
            </a:r>
          </a:p>
          <a:p>
            <a:pPr lvl="1"/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NOTE: the Window Detector used here introduces </a:t>
            </a:r>
            <a:r>
              <a:rPr lang="en-US" sz="2800" b="1" i="1" dirty="0">
                <a:solidFill>
                  <a:schemeClr val="accent5">
                    <a:lumMod val="75000"/>
                  </a:schemeClr>
                </a:solidFill>
              </a:rPr>
              <a:t>zero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 new topologies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1A0316-5E60-FA1F-43DE-2F866270C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10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28216E9-CF5E-8CE6-5C39-BBD45CEE1833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</p:spTree>
    <p:extLst>
      <p:ext uri="{BB962C8B-B14F-4D97-AF65-F5344CB8AC3E}">
        <p14:creationId xmlns:p14="http://schemas.microsoft.com/office/powerpoint/2010/main" val="2724803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36FA9-3665-2182-1B54-0E234ED52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61851-02B2-1924-B898-58D6911B2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2214"/>
            <a:ext cx="10515600" cy="530895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SIMPLIS Simulation Philosophy when using</a:t>
            </a:r>
            <a:br>
              <a:rPr lang="en-US" sz="3200" dirty="0">
                <a:solidFill>
                  <a:schemeClr val="bg1"/>
                </a:solidFill>
                <a:latin typeface="+mn-lt"/>
              </a:rPr>
            </a:br>
            <a:r>
              <a:rPr lang="en-US" sz="3200" dirty="0">
                <a:solidFill>
                  <a:schemeClr val="bg1"/>
                </a:solidFill>
                <a:latin typeface="+mn-lt"/>
              </a:rPr>
              <a:t>	Analysis &amp; Control Functions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0301E-BECB-C838-4BD4-BD7CDA48A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5238"/>
            <a:ext cx="10564615" cy="493172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These features are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NOT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magic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They are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no substitute for understanding 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How your circuit works, and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How POP works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Better initial conditions are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always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better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These tools can be very helpful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For circuits where finding good initial conditions is very difficult</a:t>
            </a:r>
          </a:p>
          <a:p>
            <a:pPr lvl="2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Variable frequency circuits, like LLCs &amp; Constant ON time controllers</a:t>
            </a:r>
          </a:p>
          <a:p>
            <a:pPr lvl="2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Initial Conditions for Monte Carlo analyses or Parameter Sweeps where:</a:t>
            </a:r>
          </a:p>
          <a:p>
            <a:pPr lvl="3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A complex circuit needs to be exercised over a very wide range of operating conditions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0AD7A-30B4-3456-6CDF-AB140A1B4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3E860AE-05EE-1385-5BCA-A5F4DACB13D6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</p:spTree>
    <p:extLst>
      <p:ext uri="{BB962C8B-B14F-4D97-AF65-F5344CB8AC3E}">
        <p14:creationId xmlns:p14="http://schemas.microsoft.com/office/powerpoint/2010/main" val="1246891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C80E8-9397-1572-6C74-C55160873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A9A98-C9F2-2D72-96E8-CE4EB3295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474" y="136525"/>
            <a:ext cx="11649950" cy="530895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  <a:latin typeface="+mn-lt"/>
              </a:rPr>
              <a:t>SIMPLIS Essentials Online Short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E5A46-0ACF-4570-C8C0-40EC136F1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811" y="1245238"/>
            <a:ext cx="10992571" cy="4931725"/>
          </a:xfrm>
        </p:spPr>
        <p:txBody>
          <a:bodyPr/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Everything you need to know about</a:t>
            </a:r>
          </a:p>
          <a:p>
            <a:pPr lvl="2"/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How POP works, setting Initial Conditions, and</a:t>
            </a:r>
          </a:p>
          <a:p>
            <a:pPr lvl="2"/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How to set up POP, AC and Transient analyses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  is covered in </a:t>
            </a:r>
            <a:r>
              <a:rPr lang="en-US" sz="3200" dirty="0">
                <a:solidFill>
                  <a:srgbClr val="4472C4"/>
                </a:solidFill>
              </a:rPr>
              <a:t>our </a:t>
            </a:r>
            <a:r>
              <a:rPr lang="en-US" sz="3200" b="1" dirty="0">
                <a:solidFill>
                  <a:srgbClr val="4472C4"/>
                </a:solidFill>
                <a:hlinkClick r:id="rId2"/>
              </a:rPr>
              <a:t>SIMPLIS Essentials Online Short Course</a:t>
            </a:r>
            <a:endParaRPr lang="en-US" sz="3200" b="1" dirty="0">
              <a:solidFill>
                <a:srgbClr val="4472C4"/>
              </a:solidFill>
            </a:endParaRPr>
          </a:p>
          <a:p>
            <a:pPr marL="457200" lvl="1" indent="0">
              <a:buNone/>
            </a:pPr>
            <a:r>
              <a:rPr lang="en-US" sz="700" b="1" dirty="0">
                <a:solidFill>
                  <a:srgbClr val="4472C4"/>
                </a:solidFill>
              </a:rPr>
              <a:t>	</a:t>
            </a:r>
            <a:endParaRPr lang="en-US" sz="200" b="1" dirty="0">
              <a:solidFill>
                <a:srgbClr val="4472C4"/>
              </a:solidFill>
            </a:endParaRPr>
          </a:p>
          <a:p>
            <a:pPr marL="457200" lvl="1" indent="0">
              <a:buNone/>
            </a:pPr>
            <a:r>
              <a:rPr lang="en-US" sz="2800" b="1" dirty="0">
                <a:solidFill>
                  <a:srgbClr val="4472C4"/>
                </a:solidFill>
              </a:rPr>
              <a:t>	 https://www.simplistechnologies.com/training/simplis-essentials</a:t>
            </a:r>
            <a:endParaRPr lang="en-US" sz="2800" dirty="0">
              <a:solidFill>
                <a:srgbClr val="4472C4"/>
              </a:solidFill>
            </a:endParaRPr>
          </a:p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Accessible from our home page  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	 </a:t>
            </a:r>
            <a:r>
              <a:rPr lang="en-US" b="1" dirty="0">
                <a:solidFill>
                  <a:srgbClr val="4472C4"/>
                </a:solidFill>
              </a:rPr>
              <a:t>https://simplis.com/</a:t>
            </a:r>
          </a:p>
          <a:p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F09B77-0BCC-1FAC-A038-87C62345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12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26DD3F-83A1-4ED1-BA06-9CCE39B19B0C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8EB676-465E-6038-F193-724CFFDC2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392" y="3984795"/>
            <a:ext cx="2851582" cy="280037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336DB4-1E5D-75C7-4B87-9953098B942B}"/>
              </a:ext>
            </a:extLst>
          </p:cNvPr>
          <p:cNvCxnSpPr/>
          <p:nvPr/>
        </p:nvCxnSpPr>
        <p:spPr>
          <a:xfrm>
            <a:off x="6504596" y="5970785"/>
            <a:ext cx="514042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09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0F2CA-7E63-EFA1-0F0C-9FCE10797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88" y="130780"/>
            <a:ext cx="10515600" cy="530895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  <a:latin typeface="+mn-lt"/>
              </a:rPr>
              <a:t>SIMPLIS – Simulation Analysis &amp; Control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07C98-E2F9-E16A-58BE-01673C57B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31" y="1245238"/>
            <a:ext cx="10968269" cy="4931725"/>
          </a:xfrm>
        </p:spPr>
        <p:txBody>
          <a:bodyPr/>
          <a:lstStyle/>
          <a:p>
            <a:r>
              <a:rPr lang="en-US" sz="3200" dirty="0">
                <a:solidFill>
                  <a:srgbClr val="4472C4"/>
                </a:solidFill>
              </a:rPr>
              <a:t>Analysis Type Source</a:t>
            </a:r>
          </a:p>
          <a:p>
            <a:r>
              <a:rPr lang="en-US" sz="3200" dirty="0">
                <a:solidFill>
                  <a:srgbClr val="4472C4"/>
                </a:solidFill>
              </a:rPr>
              <a:t>Early Stop of Pre-POP Transient</a:t>
            </a:r>
          </a:p>
          <a:p>
            <a:r>
              <a:rPr lang="en-US" sz="3200" dirty="0">
                <a:solidFill>
                  <a:srgbClr val="4472C4"/>
                </a:solidFill>
              </a:rPr>
              <a:t>Early Start of Saving Data</a:t>
            </a:r>
          </a:p>
          <a:p>
            <a:r>
              <a:rPr lang="en-US" sz="3200" dirty="0">
                <a:solidFill>
                  <a:srgbClr val="4472C4"/>
                </a:solidFill>
              </a:rPr>
              <a:t>Early Stop of Transient</a:t>
            </a:r>
          </a:p>
          <a:p>
            <a:endParaRPr lang="en-US" dirty="0">
              <a:solidFill>
                <a:srgbClr val="4472C4"/>
              </a:solidFill>
            </a:endParaRPr>
          </a:p>
          <a:p>
            <a:endParaRPr lang="en-US" dirty="0">
              <a:solidFill>
                <a:srgbClr val="4472C4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159F3-BAE1-CC26-F85F-21E2ED97D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F6A704D-046F-8A05-F2CD-D0BB9DB3B499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FD90E6-4C0B-3588-A5D5-F80BD82DD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9449" y="978655"/>
            <a:ext cx="6076693" cy="342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25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9DA32-7135-B0DD-1362-12E9E30EC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0F8D6-F7B7-4483-513E-65FD662A8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474" y="136525"/>
            <a:ext cx="11649950" cy="53089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n-lt"/>
              </a:rPr>
              <a:t>Please check out our </a:t>
            </a:r>
            <a:r>
              <a:rPr lang="en-US" sz="3600" b="1" dirty="0">
                <a:solidFill>
                  <a:schemeClr val="bg1"/>
                </a:solidFill>
                <a:latin typeface="+mn-lt"/>
              </a:rPr>
              <a:t>SIMPLIS Essentials Online Short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97EBE-CAEF-C959-E3B2-C0480E5B4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5238"/>
            <a:ext cx="10515600" cy="493172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We cannot review here all the critical aspects of how POP works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Everything you need to know about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How POP works, and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How to set up POP, AC and Transient analyses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	is covered in </a:t>
            </a:r>
            <a:r>
              <a:rPr lang="en-US" dirty="0">
                <a:solidFill>
                  <a:srgbClr val="4472C4"/>
                </a:solidFill>
              </a:rPr>
              <a:t>our </a:t>
            </a:r>
            <a:r>
              <a:rPr lang="en-US" b="1" dirty="0">
                <a:solidFill>
                  <a:srgbClr val="4472C4"/>
                </a:solidFill>
                <a:hlinkClick r:id="rId2"/>
              </a:rPr>
              <a:t>SIMPLIS Essentials Online Short Course</a:t>
            </a:r>
            <a:endParaRPr lang="en-US" b="1" dirty="0">
              <a:solidFill>
                <a:srgbClr val="4472C4"/>
              </a:solidFill>
            </a:endParaRPr>
          </a:p>
          <a:p>
            <a:pPr marL="457200" lvl="1" indent="0">
              <a:buNone/>
            </a:pPr>
            <a:r>
              <a:rPr lang="en-US" sz="600" b="1" dirty="0">
                <a:solidFill>
                  <a:srgbClr val="4472C4"/>
                </a:solidFill>
              </a:rPr>
              <a:t>	</a:t>
            </a:r>
            <a:endParaRPr lang="en-US" sz="100" b="1" dirty="0">
              <a:solidFill>
                <a:srgbClr val="4472C4"/>
              </a:solidFill>
            </a:endParaRPr>
          </a:p>
          <a:p>
            <a:pPr marL="457200" lvl="1" indent="0">
              <a:buNone/>
            </a:pPr>
            <a:r>
              <a:rPr lang="en-US" b="1" dirty="0">
                <a:solidFill>
                  <a:srgbClr val="4472C4"/>
                </a:solidFill>
              </a:rPr>
              <a:t>	 https://www.simplistechnologies.com/training/simplis-essentials</a:t>
            </a:r>
            <a:endParaRPr lang="en-US" dirty="0">
              <a:solidFill>
                <a:srgbClr val="4472C4"/>
              </a:solidFill>
            </a:endParaRP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Accessible from our home page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	 </a:t>
            </a:r>
            <a:r>
              <a:rPr lang="en-US" sz="2400" b="1" dirty="0">
                <a:solidFill>
                  <a:srgbClr val="4472C4"/>
                </a:solidFill>
              </a:rPr>
              <a:t>https://simplis.com/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3AF063-E48C-4331-ADC7-91EAEB26D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3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18B6C86-44F9-752C-B258-58E43E3FFC45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E32D-2873-A418-EF9B-FFB563842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392" y="3984795"/>
            <a:ext cx="2851582" cy="280037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180F51-87FF-229D-2E13-62B4BF892683}"/>
              </a:ext>
            </a:extLst>
          </p:cNvPr>
          <p:cNvCxnSpPr/>
          <p:nvPr/>
        </p:nvCxnSpPr>
        <p:spPr>
          <a:xfrm>
            <a:off x="6504596" y="5970785"/>
            <a:ext cx="514042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721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C4F4A-5B66-30FF-4111-6F774A3AE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43F88-F006-12AE-2588-915C0EC1D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666" y="136525"/>
            <a:ext cx="10515600" cy="53089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n-lt"/>
              </a:rPr>
              <a:t>Example 1:  Illustrate operation of Analysis Type Source</a:t>
            </a:r>
            <a:endParaRPr lang="en-US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04539-C5AE-22E4-F70B-D324CB1EC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5238"/>
            <a:ext cx="10895776" cy="4931725"/>
          </a:xfrm>
        </p:spPr>
        <p:txBody>
          <a:bodyPr/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Analysis Type Source</a:t>
            </a:r>
          </a:p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Use LLC Converter to illustrate basic functionality of           	Analysis Type Sources</a:t>
            </a:r>
          </a:p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Show GUI for each source</a:t>
            </a:r>
          </a:p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Run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</a:rPr>
              <a:t>ckt</a:t>
            </a:r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Go over waveforms</a:t>
            </a:r>
          </a:p>
          <a:p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0CAA9C-4304-BF0A-7DC7-5C10888D6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4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DAAEBDE-179E-EBA6-FC95-08FFF2740CFF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</p:spTree>
    <p:extLst>
      <p:ext uri="{BB962C8B-B14F-4D97-AF65-F5344CB8AC3E}">
        <p14:creationId xmlns:p14="http://schemas.microsoft.com/office/powerpoint/2010/main" val="174613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266DC-81E0-F8AF-B06E-197FC2C80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65012-B917-847C-F318-97DB97F78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690" y="1214588"/>
            <a:ext cx="10515600" cy="493172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Analysis Type Source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Use POP Analysis and AC Analysis Sources to Enable and Disable 	portions of the control circuit (e.g. a Dithering control feature)</a:t>
            </a:r>
          </a:p>
          <a:p>
            <a:pPr lvl="1"/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Note:  Dither circuit </a:t>
            </a:r>
            <a:r>
              <a:rPr lang="en-US" sz="2600" b="1" dirty="0">
                <a:solidFill>
                  <a:schemeClr val="accent5">
                    <a:lumMod val="75000"/>
                  </a:schemeClr>
                </a:solidFill>
              </a:rPr>
              <a:t>defeats POP</a:t>
            </a:r>
          </a:p>
          <a:p>
            <a:pPr lvl="1"/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Step 1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 Create Dither feature</a:t>
            </a:r>
          </a:p>
          <a:p>
            <a:pPr lvl="2"/>
            <a:r>
              <a:rPr lang="en-US" sz="24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Step 2  Enable/Disable Dither feature</a:t>
            </a:r>
          </a:p>
          <a:p>
            <a:pPr lvl="2"/>
            <a:r>
              <a:rPr lang="en-US" sz="24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Step 3  Use POP &amp; AC Analysis Sources to Enable/Disable Dither feature</a:t>
            </a:r>
          </a:p>
          <a:p>
            <a:pPr lvl="2"/>
            <a:r>
              <a:rPr lang="en-US" sz="24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Step 4  Add LISN to examine Dither feature performance</a:t>
            </a:r>
          </a:p>
          <a:p>
            <a:pPr lvl="3"/>
            <a:r>
              <a:rPr lang="en-US" sz="24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Note:  Dither circuit does its job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  <a:p>
            <a:pPr lvl="4"/>
            <a:endParaRPr lang="en-US" sz="2000" dirty="0">
              <a:solidFill>
                <a:srgbClr val="4472C4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7ADBBE-82FD-8EEF-0D12-C62011963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D231CD9-6C5A-91D9-38F6-6140BEC9FAF1}"/>
              </a:ext>
            </a:extLst>
          </p:cNvPr>
          <p:cNvSpPr txBox="1">
            <a:spLocks/>
          </p:cNvSpPr>
          <p:nvPr/>
        </p:nvSpPr>
        <p:spPr>
          <a:xfrm>
            <a:off x="594666" y="-15110"/>
            <a:ext cx="11597334" cy="929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Example 2:  Use Simulation Analysis &amp; Control Functions to 	Enable/Disable portions of Controller Circuit 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B24E609-AA9F-1BEB-0618-2B2DE61BB325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</p:spTree>
    <p:extLst>
      <p:ext uri="{BB962C8B-B14F-4D97-AF65-F5344CB8AC3E}">
        <p14:creationId xmlns:p14="http://schemas.microsoft.com/office/powerpoint/2010/main" val="1008047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6A84F-FEC0-9A1C-EA0C-B049FB387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C9E13-EE7E-16CE-E218-3C34B7806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690" y="1214588"/>
            <a:ext cx="10515600" cy="493172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Window Detector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Detects when input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vIN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is 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Less than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VREF1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, and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Greater than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VREF2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For at least a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DwellTime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= 10us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Outputs a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trigger_OUT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signal of pulse width = 50ns</a:t>
            </a:r>
          </a:p>
          <a:p>
            <a:pPr lvl="3"/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Connect output of Window Detector to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Early Stop of Pre-POP Transient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Pre-POP Transient is halted by either a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Trigger_OUT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signal from the Window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	Detector or the specified max duration of the Pre-POP Transient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05D72A-BEDE-CBFC-6804-21D80BC1B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1D979B1-FFE4-6DF2-2BC1-16E9ACD59C8B}"/>
              </a:ext>
            </a:extLst>
          </p:cNvPr>
          <p:cNvSpPr txBox="1">
            <a:spLocks/>
          </p:cNvSpPr>
          <p:nvPr/>
        </p:nvSpPr>
        <p:spPr>
          <a:xfrm>
            <a:off x="594666" y="-15110"/>
            <a:ext cx="11597334" cy="929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Example 3:  Use Window Detector to Trigger</a:t>
            </a:r>
          </a:p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	 Early Stop of Pre-POP Transient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023FAE1-4E8B-C867-0BC2-12E17F2C91AD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211328-2032-AF7E-29FE-E348A5FA557B}"/>
              </a:ext>
            </a:extLst>
          </p:cNvPr>
          <p:cNvSpPr/>
          <p:nvPr/>
        </p:nvSpPr>
        <p:spPr>
          <a:xfrm>
            <a:off x="7473366" y="5115697"/>
            <a:ext cx="499213" cy="331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FDA57C-290D-FAFA-242D-DA80CDDFB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037" y="1214588"/>
            <a:ext cx="3171848" cy="1500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950812-C8D4-695D-21B7-5056CECE1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976" y="4438491"/>
            <a:ext cx="2909909" cy="120492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C8338D-25EE-6B7F-6B60-0EC524DBA544}"/>
              </a:ext>
            </a:extLst>
          </p:cNvPr>
          <p:cNvSpPr/>
          <p:nvPr/>
        </p:nvSpPr>
        <p:spPr>
          <a:xfrm>
            <a:off x="8363053" y="5170067"/>
            <a:ext cx="499213" cy="331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99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9E5C1-65CF-963B-3526-E83C4CAC2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07E84-E2DD-7168-7B2F-708E79C6F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690" y="1046534"/>
            <a:ext cx="10515600" cy="3085566"/>
          </a:xfrm>
        </p:spPr>
        <p:txBody>
          <a:bodyPr/>
          <a:lstStyle/>
          <a:p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Window Detector</a:t>
            </a:r>
          </a:p>
          <a:p>
            <a:pPr lvl="1"/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Detects when input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</a:rPr>
              <a:t>vIN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is 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Less than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VREF1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, and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Greater than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VREF2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For at least a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DwellTime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= 10us</a:t>
            </a:r>
          </a:p>
          <a:p>
            <a:pPr lvl="1"/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Outputs a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</a:rPr>
              <a:t>trigger_OUT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signal of pulse width = 50ns</a:t>
            </a:r>
          </a:p>
          <a:p>
            <a:pPr lvl="3"/>
            <a:endParaRPr lang="en-US" sz="1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Output of Detector initiates </a:t>
            </a:r>
            <a:r>
              <a:rPr lang="en-US" sz="2600" b="1" dirty="0">
                <a:solidFill>
                  <a:schemeClr val="accent5">
                    <a:lumMod val="75000"/>
                  </a:schemeClr>
                </a:solidFill>
              </a:rPr>
              <a:t>Early Start of Saving Data</a:t>
            </a:r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, and after fixed delay, </a:t>
            </a:r>
            <a:r>
              <a:rPr lang="en-US" sz="2600" b="1" dirty="0">
                <a:solidFill>
                  <a:schemeClr val="accent5">
                    <a:lumMod val="75000"/>
                  </a:schemeClr>
                </a:solidFill>
              </a:rPr>
              <a:t>Early Stop of Transient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554A0-6A15-5202-B4D9-40BA7F674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7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12AD0DB-F064-60FE-7494-557853B551F3}"/>
              </a:ext>
            </a:extLst>
          </p:cNvPr>
          <p:cNvSpPr txBox="1">
            <a:spLocks/>
          </p:cNvSpPr>
          <p:nvPr/>
        </p:nvSpPr>
        <p:spPr>
          <a:xfrm>
            <a:off x="594666" y="-15110"/>
            <a:ext cx="11597334" cy="929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Example 4:  Use Window Detector to </a:t>
            </a:r>
            <a:r>
              <a:rPr lang="en-US" sz="3200" dirty="0">
                <a:solidFill>
                  <a:schemeClr val="bg1"/>
                </a:solidFill>
              </a:rPr>
              <a:t>Trigger 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	Early Start of Saving Data &amp; Early Stop of Transient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6F77F88-0B06-D015-0797-5EA636E9B6F3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F9AD5F-4369-4077-B910-5941923020E1}"/>
              </a:ext>
            </a:extLst>
          </p:cNvPr>
          <p:cNvSpPr/>
          <p:nvPr/>
        </p:nvSpPr>
        <p:spPr>
          <a:xfrm>
            <a:off x="7473366" y="5115697"/>
            <a:ext cx="499213" cy="331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155ECD-820F-749E-43EA-0EB541CE1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850" y="4328660"/>
            <a:ext cx="7694961" cy="231927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BC104CA-7513-E487-4ECD-4936D467EEDE}"/>
              </a:ext>
            </a:extLst>
          </p:cNvPr>
          <p:cNvSpPr/>
          <p:nvPr/>
        </p:nvSpPr>
        <p:spPr>
          <a:xfrm>
            <a:off x="6620933" y="4938889"/>
            <a:ext cx="406400" cy="26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C22288-0A4D-C1E0-AF52-33C271EDBB08}"/>
              </a:ext>
            </a:extLst>
          </p:cNvPr>
          <p:cNvSpPr/>
          <p:nvPr/>
        </p:nvSpPr>
        <p:spPr>
          <a:xfrm>
            <a:off x="8029222" y="5966178"/>
            <a:ext cx="406400" cy="26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319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C16B6E-677B-5A41-E79A-F29D4937A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9BE3CF5-2324-9CA5-C91F-75EA566566FE}"/>
              </a:ext>
            </a:extLst>
          </p:cNvPr>
          <p:cNvSpPr txBox="1">
            <a:spLocks/>
          </p:cNvSpPr>
          <p:nvPr/>
        </p:nvSpPr>
        <p:spPr>
          <a:xfrm>
            <a:off x="594666" y="-15110"/>
            <a:ext cx="11597334" cy="929326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All Early Start or Early Stop features need to be Enabled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31134B-B5BF-E059-F23B-233E3CEF4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378" y="1141061"/>
            <a:ext cx="4159352" cy="31739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04D134-F9FE-9DDB-D5C3-20AEB9883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981" y="893723"/>
            <a:ext cx="4252944" cy="54626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B46784-D0E2-2C4B-1CD4-532630BE9D98}"/>
              </a:ext>
            </a:extLst>
          </p:cNvPr>
          <p:cNvSpPr txBox="1"/>
          <p:nvPr/>
        </p:nvSpPr>
        <p:spPr>
          <a:xfrm>
            <a:off x="1508819" y="4541821"/>
            <a:ext cx="238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POP Advanced Options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6BF2FA-8A58-E77B-78DE-702A6A96538B}"/>
              </a:ext>
            </a:extLst>
          </p:cNvPr>
          <p:cNvCxnSpPr/>
          <p:nvPr/>
        </p:nvCxnSpPr>
        <p:spPr>
          <a:xfrm flipV="1">
            <a:off x="2209800" y="3934391"/>
            <a:ext cx="454317" cy="6672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BEA6515-E93F-F667-6D2F-99A756A34B0D}"/>
              </a:ext>
            </a:extLst>
          </p:cNvPr>
          <p:cNvCxnSpPr>
            <a:cxnSpLocks/>
          </p:cNvCxnSpPr>
          <p:nvPr/>
        </p:nvCxnSpPr>
        <p:spPr>
          <a:xfrm flipV="1">
            <a:off x="3581400" y="4048074"/>
            <a:ext cx="701764" cy="5535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Bent 18">
            <a:extLst>
              <a:ext uri="{FF2B5EF4-FFF2-40B4-BE49-F238E27FC236}">
                <a16:creationId xmlns:a16="http://schemas.microsoft.com/office/drawing/2014/main" id="{485D1ED5-ABA6-6700-1A6E-5A96E3115F98}"/>
              </a:ext>
            </a:extLst>
          </p:cNvPr>
          <p:cNvSpPr/>
          <p:nvPr/>
        </p:nvSpPr>
        <p:spPr>
          <a:xfrm>
            <a:off x="3096915" y="3054590"/>
            <a:ext cx="1186249" cy="618716"/>
          </a:xfrm>
          <a:prstGeom prst="bentArrow">
            <a:avLst>
              <a:gd name="adj1" fmla="val 17011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78A943-3041-48D5-58CF-35AF10FDF93D}"/>
              </a:ext>
            </a:extLst>
          </p:cNvPr>
          <p:cNvSpPr txBox="1"/>
          <p:nvPr/>
        </p:nvSpPr>
        <p:spPr>
          <a:xfrm>
            <a:off x="7195643" y="4264822"/>
            <a:ext cx="3858813" cy="646331"/>
          </a:xfrm>
          <a:prstGeom prst="rect">
            <a:avLst/>
          </a:prstGeom>
          <a:solidFill>
            <a:schemeClr val="bg1"/>
          </a:solidFill>
          <a:ln w="12700"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There is rarely any reason not to check</a:t>
            </a:r>
          </a:p>
          <a:p>
            <a:r>
              <a:rPr lang="en-US" b="1" dirty="0">
                <a:solidFill>
                  <a:srgbClr val="4472C4"/>
                </a:solidFill>
              </a:rPr>
              <a:t>“Enable Auto Max Period”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F5DE15-853C-7698-D4F7-9159A1B5AEB8}"/>
              </a:ext>
            </a:extLst>
          </p:cNvPr>
          <p:cNvCxnSpPr>
            <a:cxnSpLocks/>
          </p:cNvCxnSpPr>
          <p:nvPr/>
        </p:nvCxnSpPr>
        <p:spPr>
          <a:xfrm flipH="1" flipV="1">
            <a:off x="5842375" y="4314976"/>
            <a:ext cx="1324544" cy="286680"/>
          </a:xfrm>
          <a:prstGeom prst="straightConnector1">
            <a:avLst/>
          </a:prstGeom>
          <a:ln w="3810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24B5205-61FB-43C8-53CB-CDDD04C04326}"/>
              </a:ext>
            </a:extLst>
          </p:cNvPr>
          <p:cNvSpPr txBox="1"/>
          <p:nvPr/>
        </p:nvSpPr>
        <p:spPr>
          <a:xfrm>
            <a:off x="7195643" y="2902283"/>
            <a:ext cx="2488182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Pre-POP Transient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6B394955-31A9-E769-CC6B-B8CD39389CD6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</p:spTree>
    <p:extLst>
      <p:ext uri="{BB962C8B-B14F-4D97-AF65-F5344CB8AC3E}">
        <p14:creationId xmlns:p14="http://schemas.microsoft.com/office/powerpoint/2010/main" val="3878450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865822-90E1-D677-0089-E9F9BE5FC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5F8A5A0-9295-0B4B-FC6D-B4549203A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50" y="1048513"/>
            <a:ext cx="4323079" cy="329885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1C72EA-0E38-8072-BC60-16ED60352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9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DD586E0-47C4-8953-D9E9-0986A61B8905}"/>
              </a:ext>
            </a:extLst>
          </p:cNvPr>
          <p:cNvSpPr txBox="1">
            <a:spLocks/>
          </p:cNvSpPr>
          <p:nvPr/>
        </p:nvSpPr>
        <p:spPr>
          <a:xfrm>
            <a:off x="594666" y="-15110"/>
            <a:ext cx="11597334" cy="929326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All Early Start or Early Stop features need to be Enabled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0419DA-86D8-7777-C153-61E9A7FDF329}"/>
              </a:ext>
            </a:extLst>
          </p:cNvPr>
          <p:cNvSpPr txBox="1"/>
          <p:nvPr/>
        </p:nvSpPr>
        <p:spPr>
          <a:xfrm>
            <a:off x="976870" y="5261531"/>
            <a:ext cx="3172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4472C4"/>
                </a:solidFill>
              </a:rPr>
              <a:t>Transient Advanced Options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FDCBBD-9898-63B2-5CE3-E75069300CCC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2563042" y="3934391"/>
            <a:ext cx="101075" cy="13271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5429AD3-DB9D-4DA2-D389-E9A599A6F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213" y="872278"/>
            <a:ext cx="5129250" cy="502447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A9DCFA7-79BE-69BB-8201-7720C1503252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4149213" y="4962474"/>
            <a:ext cx="2261472" cy="4991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row: Bent 20">
            <a:extLst>
              <a:ext uri="{FF2B5EF4-FFF2-40B4-BE49-F238E27FC236}">
                <a16:creationId xmlns:a16="http://schemas.microsoft.com/office/drawing/2014/main" id="{10011B86-70CD-609E-D973-26E60580251A}"/>
              </a:ext>
            </a:extLst>
          </p:cNvPr>
          <p:cNvSpPr/>
          <p:nvPr/>
        </p:nvSpPr>
        <p:spPr>
          <a:xfrm>
            <a:off x="2753085" y="3113903"/>
            <a:ext cx="1304874" cy="538754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940B3118-A458-A7F5-7E8B-F1E8A06EE36E}"/>
              </a:ext>
            </a:extLst>
          </p:cNvPr>
          <p:cNvSpPr txBox="1">
            <a:spLocks/>
          </p:cNvSpPr>
          <p:nvPr/>
        </p:nvSpPr>
        <p:spPr>
          <a:xfrm>
            <a:off x="98549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 2025</a:t>
            </a:r>
          </a:p>
        </p:txBody>
      </p:sp>
    </p:spTree>
    <p:extLst>
      <p:ext uri="{BB962C8B-B14F-4D97-AF65-F5344CB8AC3E}">
        <p14:creationId xmlns:p14="http://schemas.microsoft.com/office/powerpoint/2010/main" val="12171991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4 bythenumber_Prezo Template.potx" id="{8F6E1F2D-5EF5-461C-B4E2-5F9EFA9D1CDE}" vid="{57263DAF-14C6-4FA4-BF00-F7A816F1D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10617</TotalTime>
  <Words>735</Words>
  <Application>Microsoft Office PowerPoint</Application>
  <PresentationFormat>Widescreen</PresentationFormat>
  <Paragraphs>122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Calibri</vt:lpstr>
      <vt:lpstr>Wingdings</vt:lpstr>
      <vt:lpstr>1_Office Theme</vt:lpstr>
      <vt:lpstr>SIMPLIS Simulation  Analysis &amp; Control Functions</vt:lpstr>
      <vt:lpstr>SIMPLIS – Simulation Analysis &amp; Control Functions</vt:lpstr>
      <vt:lpstr>Please check out our SIMPLIS Essentials Online Short Course</vt:lpstr>
      <vt:lpstr>Example 1:  Illustrate operation of Analysis Type Source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Observations</vt:lpstr>
      <vt:lpstr>SIMPLIS Simulation Philosophy when using  Analysis &amp; Control Functions</vt:lpstr>
      <vt:lpstr>SIMPLIS Essentials Online Short Course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Wilson</dc:creator>
  <cp:lastModifiedBy>Tom Wilson</cp:lastModifiedBy>
  <cp:revision>66</cp:revision>
  <dcterms:created xsi:type="dcterms:W3CDTF">2025-07-03T19:35:28Z</dcterms:created>
  <dcterms:modified xsi:type="dcterms:W3CDTF">2025-09-18T15:56:28Z</dcterms:modified>
</cp:coreProperties>
</file>